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9" r:id="rId4"/>
    <p:sldId id="263" r:id="rId5"/>
    <p:sldId id="258" r:id="rId6"/>
    <p:sldId id="260" r:id="rId7"/>
    <p:sldId id="261" r:id="rId8"/>
    <p:sldId id="262" r:id="rId9"/>
    <p:sldId id="265" r:id="rId10"/>
    <p:sldId id="267"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9"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kv>
</file>

<file path=ppt/media/media2.mk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295400" y="4701464"/>
            <a:ext cx="8952782" cy="1204036"/>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5DBDDF98-C922-483F-97E9-3E76B0201B42}" type="datetimeFigureOut">
              <a:rPr lang="en-US" smtClean="0"/>
              <a:t>9/14/2023</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B8B3671-A306-4A69-8480-FA9BE839245D}"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295400" y="952500"/>
            <a:ext cx="8952781" cy="3748824"/>
          </a:xfrm>
          <a:noFill/>
        </p:spPr>
        <p:txBody>
          <a:bodyPr anchor="b">
            <a:normAutofit/>
          </a:bodyPr>
          <a:lstStyle>
            <a:lvl1pPr algn="l">
              <a:defRPr sz="3200" spc="530" baseline="0"/>
            </a:lvl1pPr>
          </a:lstStyle>
          <a:p>
            <a:r>
              <a:rPr lang="en-US" dirty="0"/>
              <a:t>Click to edit Master title style</a:t>
            </a:r>
          </a:p>
        </p:txBody>
      </p:sp>
    </p:spTree>
    <p:extLst>
      <p:ext uri="{BB962C8B-B14F-4D97-AF65-F5344CB8AC3E}">
        <p14:creationId xmlns:p14="http://schemas.microsoft.com/office/powerpoint/2010/main" val="4519626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5DBDDF98-C922-483F-97E9-3E76B0201B42}" type="datetimeFigureOut">
              <a:rPr lang="en-US" smtClean="0"/>
              <a:t>9/14/2023</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4298090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88334" y="952499"/>
            <a:ext cx="2051165" cy="4953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952500" y="952499"/>
            <a:ext cx="8235834" cy="49530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5DBDDF98-C922-483F-97E9-3E76B0201B42}" type="datetimeFigureOut">
              <a:rPr lang="en-US" smtClean="0"/>
              <a:t>9/14/2023</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989421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5DBDDF98-C922-483F-97E9-3E76B0201B42}" type="datetimeFigureOut">
              <a:rPr lang="en-US" smtClean="0"/>
              <a:t>9/14/2023</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967033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295400" y="1618211"/>
            <a:ext cx="8412190" cy="3944389"/>
          </a:xfrm>
        </p:spPr>
        <p:txBody>
          <a:bodyPr anchor="t">
            <a:normAutofit/>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295400" y="908858"/>
            <a:ext cx="8412192" cy="676102"/>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5DBDDF98-C922-483F-97E9-3E76B0201B42}" type="datetimeFigureOut">
              <a:rPr lang="en-US" smtClean="0"/>
              <a:t>9/14/2023</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00232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295401" y="2260121"/>
            <a:ext cx="4350026" cy="36568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546574" y="2260120"/>
            <a:ext cx="4350025" cy="365688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5DBDDF98-C922-483F-97E9-3E76B0201B42}" type="datetimeFigureOut">
              <a:rPr lang="en-US" smtClean="0"/>
              <a:t>9/14/2023</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727863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295400" y="966788"/>
            <a:ext cx="10059988" cy="1051784"/>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295400" y="2018581"/>
            <a:ext cx="4350027"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295400" y="2774756"/>
            <a:ext cx="4350027" cy="3150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546572" y="2018581"/>
            <a:ext cx="4350028"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546572" y="2774756"/>
            <a:ext cx="4350028" cy="315079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5DBDDF98-C922-483F-97E9-3E76B0201B42}" type="datetimeFigureOut">
              <a:rPr lang="en-US" smtClean="0"/>
              <a:t>9/14/2023</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B8B3671-A306-4A69-8480-FA9BE839245D}"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657975" y="2625552"/>
            <a:ext cx="423862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403684" y="2625552"/>
            <a:ext cx="42417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926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5DBDDF98-C922-483F-97E9-3E76B0201B42}" type="datetimeFigureOut">
              <a:rPr lang="en-US" smtClean="0"/>
              <a:t>9/14/2023</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595140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5DBDDF98-C922-483F-97E9-3E76B0201B42}" type="datetimeFigureOut">
              <a:rPr lang="en-US" smtClean="0"/>
              <a:t>9/14/2023</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762505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06484" y="1306484"/>
            <a:ext cx="3932237" cy="2122516"/>
          </a:xfrm>
        </p:spPr>
        <p:txBody>
          <a:bodyPr anchor="t">
            <a:normAutofit/>
          </a:bodyPr>
          <a:lstStyle>
            <a:lvl1pPr>
              <a:defRPr sz="24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96000" y="1312026"/>
            <a:ext cx="5143500" cy="4565651"/>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5DBDDF98-C922-483F-97E9-3E76B0201B42}" type="datetimeFigureOut">
              <a:rPr lang="en-US" smtClean="0"/>
              <a:t>9/14/2023</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41934004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06484" y="1307185"/>
            <a:ext cx="3932237" cy="2121813"/>
          </a:xfrm>
        </p:spPr>
        <p:txBody>
          <a:bodyPr anchor="t">
            <a:normAutofit/>
          </a:bodyPr>
          <a:lstStyle>
            <a:lvl1pPr>
              <a:defRPr sz="2400"/>
            </a:lvl1pPr>
          </a:lstStyle>
          <a:p>
            <a:r>
              <a:rPr lang="en-US" dirty="0"/>
              <a:t>Click to edit Master title style</a:t>
            </a:r>
          </a:p>
        </p:txBody>
      </p:sp>
      <p:sp>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857702" y="1307186"/>
            <a:ext cx="5038898" cy="459831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5DBDDF98-C922-483F-97E9-3E76B0201B42}" type="datetimeFigureOut">
              <a:rPr lang="en-US" smtClean="0"/>
              <a:t>9/14/2023</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0641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295400" y="842963"/>
            <a:ext cx="9601200" cy="130968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295400" y="2262188"/>
            <a:ext cx="9601200" cy="36433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j-lt"/>
              </a:defRPr>
            </a:lvl1pPr>
          </a:lstStyle>
          <a:p>
            <a:fld id="{5DBDDF98-C922-483F-97E9-3E76B0201B42}" type="datetimeFigureOut">
              <a:rPr lang="en-US" smtClean="0"/>
              <a:pPr/>
              <a:t>9/14/2023</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728107" y="6199188"/>
            <a:ext cx="619125" cy="365125"/>
          </a:xfrm>
          <a:prstGeom prst="rect">
            <a:avLst/>
          </a:prstGeom>
        </p:spPr>
        <p:txBody>
          <a:bodyPr vert="horz" lIns="91440" tIns="45720" rIns="91440" bIns="45720" rtlCol="0" anchor="ctr"/>
          <a:lstStyle>
            <a:lvl1pPr algn="r">
              <a:defRPr sz="1050">
                <a:solidFill>
                  <a:schemeClr val="tx1"/>
                </a:solidFill>
                <a:latin typeface="+mj-lt"/>
              </a:defRPr>
            </a:lvl1pPr>
          </a:lstStyle>
          <a:p>
            <a:fld id="{1B8B3671-A306-4A69-8480-FA9BE839245D}" type="slidenum">
              <a:rPr lang="en-US" smtClean="0"/>
              <a:pPr/>
              <a:t>‹#›</a:t>
            </a:fld>
            <a:endParaRPr lang="en-US"/>
          </a:p>
        </p:txBody>
      </p:sp>
    </p:spTree>
    <p:extLst>
      <p:ext uri="{BB962C8B-B14F-4D97-AF65-F5344CB8AC3E}">
        <p14:creationId xmlns:p14="http://schemas.microsoft.com/office/powerpoint/2010/main" val="1922298557"/>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75488"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94944"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5214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kv"/><Relationship Id="rId1" Type="http://schemas.microsoft.com/office/2007/relationships/media" Target="../media/media2.mkv"/><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F0485-9D37-0CBD-AFEE-40B3012FEABD}"/>
              </a:ext>
            </a:extLst>
          </p:cNvPr>
          <p:cNvSpPr>
            <a:spLocks noGrp="1"/>
          </p:cNvSpPr>
          <p:nvPr>
            <p:ph type="ctrTitle"/>
          </p:nvPr>
        </p:nvSpPr>
        <p:spPr>
          <a:xfrm>
            <a:off x="1295400" y="1592239"/>
            <a:ext cx="5956502" cy="1836761"/>
          </a:xfrm>
        </p:spPr>
        <p:txBody>
          <a:bodyPr anchor="ctr">
            <a:normAutofit/>
          </a:bodyPr>
          <a:lstStyle/>
          <a:p>
            <a:pPr algn="r"/>
            <a:r>
              <a:rPr lang="en-GB" dirty="0"/>
              <a:t>Creating a Unique Combat System</a:t>
            </a:r>
          </a:p>
        </p:txBody>
      </p:sp>
    </p:spTree>
    <p:extLst>
      <p:ext uri="{BB962C8B-B14F-4D97-AF65-F5344CB8AC3E}">
        <p14:creationId xmlns:p14="http://schemas.microsoft.com/office/powerpoint/2010/main" val="1314579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DDBC9-FF96-A965-781F-7BF35299573C}"/>
              </a:ext>
            </a:extLst>
          </p:cNvPr>
          <p:cNvSpPr>
            <a:spLocks noGrp="1"/>
          </p:cNvSpPr>
          <p:nvPr>
            <p:ph type="title"/>
          </p:nvPr>
        </p:nvSpPr>
        <p:spPr>
          <a:xfrm>
            <a:off x="952500" y="341745"/>
            <a:ext cx="8366991" cy="953655"/>
          </a:xfrm>
        </p:spPr>
        <p:txBody>
          <a:bodyPr/>
          <a:lstStyle/>
          <a:p>
            <a:r>
              <a:rPr lang="en-GB" dirty="0"/>
              <a:t>Additional </a:t>
            </a:r>
            <a:r>
              <a:rPr lang="en-GB" dirty="0" err="1"/>
              <a:t>feature:Armour</a:t>
            </a:r>
            <a:r>
              <a:rPr lang="en-GB" dirty="0"/>
              <a:t> system </a:t>
            </a:r>
          </a:p>
        </p:txBody>
      </p:sp>
      <p:sp>
        <p:nvSpPr>
          <p:cNvPr id="3" name="Content Placeholder 2">
            <a:extLst>
              <a:ext uri="{FF2B5EF4-FFF2-40B4-BE49-F238E27FC236}">
                <a16:creationId xmlns:a16="http://schemas.microsoft.com/office/drawing/2014/main" id="{ADD3C564-78FC-CDE7-87CA-EDAFDEBFA536}"/>
              </a:ext>
            </a:extLst>
          </p:cNvPr>
          <p:cNvSpPr>
            <a:spLocks noGrp="1"/>
          </p:cNvSpPr>
          <p:nvPr>
            <p:ph idx="1"/>
          </p:nvPr>
        </p:nvSpPr>
        <p:spPr/>
        <p:txBody>
          <a:bodyPr/>
          <a:lstStyle/>
          <a:p>
            <a:endParaRPr lang="en-GB" dirty="0"/>
          </a:p>
        </p:txBody>
      </p:sp>
      <p:sp>
        <p:nvSpPr>
          <p:cNvPr id="4" name="Text Placeholder 3">
            <a:extLst>
              <a:ext uri="{FF2B5EF4-FFF2-40B4-BE49-F238E27FC236}">
                <a16:creationId xmlns:a16="http://schemas.microsoft.com/office/drawing/2014/main" id="{ABFBD209-6ED2-7160-CA09-3F6EF7F73FC1}"/>
              </a:ext>
            </a:extLst>
          </p:cNvPr>
          <p:cNvSpPr>
            <a:spLocks noGrp="1"/>
          </p:cNvSpPr>
          <p:nvPr>
            <p:ph type="body" sz="half" idx="2"/>
          </p:nvPr>
        </p:nvSpPr>
        <p:spPr/>
        <p:txBody>
          <a:bodyPr/>
          <a:lstStyle/>
          <a:p>
            <a:endParaRPr lang="en-GB"/>
          </a:p>
        </p:txBody>
      </p:sp>
      <p:pic>
        <p:nvPicPr>
          <p:cNvPr id="6" name="Picture 5">
            <a:extLst>
              <a:ext uri="{FF2B5EF4-FFF2-40B4-BE49-F238E27FC236}">
                <a16:creationId xmlns:a16="http://schemas.microsoft.com/office/drawing/2014/main" id="{2330680F-5EA3-916D-0C8F-A06DD2311D6D}"/>
              </a:ext>
            </a:extLst>
          </p:cNvPr>
          <p:cNvPicPr>
            <a:picLocks noChangeAspect="1"/>
          </p:cNvPicPr>
          <p:nvPr/>
        </p:nvPicPr>
        <p:blipFill>
          <a:blip r:embed="rId2"/>
          <a:stretch>
            <a:fillRect/>
          </a:stretch>
        </p:blipFill>
        <p:spPr>
          <a:xfrm>
            <a:off x="252704" y="1136072"/>
            <a:ext cx="11686591" cy="5269345"/>
          </a:xfrm>
          <a:prstGeom prst="rect">
            <a:avLst/>
          </a:prstGeom>
        </p:spPr>
      </p:pic>
    </p:spTree>
    <p:extLst>
      <p:ext uri="{BB962C8B-B14F-4D97-AF65-F5344CB8AC3E}">
        <p14:creationId xmlns:p14="http://schemas.microsoft.com/office/powerpoint/2010/main" val="4286320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C0095-44E1-7096-2EFF-F2CF73B8F0CB}"/>
              </a:ext>
            </a:extLst>
          </p:cNvPr>
          <p:cNvSpPr>
            <a:spLocks noGrp="1"/>
          </p:cNvSpPr>
          <p:nvPr>
            <p:ph type="title"/>
          </p:nvPr>
        </p:nvSpPr>
        <p:spPr>
          <a:xfrm>
            <a:off x="3635616" y="2565941"/>
            <a:ext cx="3932237" cy="2122516"/>
          </a:xfrm>
        </p:spPr>
        <p:txBody>
          <a:bodyPr/>
          <a:lstStyle/>
          <a:p>
            <a:r>
              <a:rPr lang="en-GB" dirty="0"/>
              <a:t>Any questions?</a:t>
            </a:r>
          </a:p>
        </p:txBody>
      </p:sp>
    </p:spTree>
    <p:extLst>
      <p:ext uri="{BB962C8B-B14F-4D97-AF65-F5344CB8AC3E}">
        <p14:creationId xmlns:p14="http://schemas.microsoft.com/office/powerpoint/2010/main" val="1770355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4195C36-BF3C-EB7D-409D-EE719989F9DC}"/>
              </a:ext>
            </a:extLst>
          </p:cNvPr>
          <p:cNvSpPr txBox="1"/>
          <p:nvPr/>
        </p:nvSpPr>
        <p:spPr>
          <a:xfrm>
            <a:off x="536994" y="388990"/>
            <a:ext cx="6094562" cy="369332"/>
          </a:xfrm>
          <a:prstGeom prst="rect">
            <a:avLst/>
          </a:prstGeom>
          <a:noFill/>
        </p:spPr>
        <p:txBody>
          <a:bodyPr wrap="square">
            <a:spAutoFit/>
          </a:bodyPr>
          <a:lstStyle/>
          <a:p>
            <a:r>
              <a:rPr lang="en-GB" dirty="0"/>
              <a:t>At the beginning of the project</a:t>
            </a:r>
          </a:p>
        </p:txBody>
      </p:sp>
      <p:sp>
        <p:nvSpPr>
          <p:cNvPr id="10" name="TextBox 9">
            <a:extLst>
              <a:ext uri="{FF2B5EF4-FFF2-40B4-BE49-F238E27FC236}">
                <a16:creationId xmlns:a16="http://schemas.microsoft.com/office/drawing/2014/main" id="{A2E5BCC9-AB35-ED04-E9EC-E220680FC111}"/>
              </a:ext>
            </a:extLst>
          </p:cNvPr>
          <p:cNvSpPr txBox="1"/>
          <p:nvPr/>
        </p:nvSpPr>
        <p:spPr>
          <a:xfrm>
            <a:off x="536994" y="845388"/>
            <a:ext cx="7513607" cy="6463308"/>
          </a:xfrm>
          <a:prstGeom prst="rect">
            <a:avLst/>
          </a:prstGeom>
          <a:noFill/>
        </p:spPr>
        <p:txBody>
          <a:bodyPr wrap="square" rtlCol="0">
            <a:spAutoFit/>
          </a:bodyPr>
          <a:lstStyle/>
          <a:p>
            <a:r>
              <a:rPr lang="en-GB" dirty="0"/>
              <a:t>What was the research question?</a:t>
            </a:r>
          </a:p>
          <a:p>
            <a:r>
              <a:rPr lang="en-GB" sz="1800" dirty="0">
                <a:effectLst/>
                <a:latin typeface="Times New Roman" panose="02020603050405020304" pitchFamily="18" charset="0"/>
                <a:ea typeface="Calibri" panose="020F0502020204030204" pitchFamily="34" charset="0"/>
              </a:rPr>
              <a:t>How does the introduction of a distinctive combat mechanic influence player engagement and enjoyment in turn-based games?</a:t>
            </a:r>
            <a:endParaRPr lang="en-GB" dirty="0"/>
          </a:p>
          <a:p>
            <a:r>
              <a:rPr lang="en-GB" dirty="0"/>
              <a:t>What genre will the unique combat system be based on?</a:t>
            </a:r>
          </a:p>
          <a:p>
            <a:r>
              <a:rPr lang="en-GB" dirty="0"/>
              <a:t>What is a unique combat system and give an example?</a:t>
            </a:r>
          </a:p>
          <a:p>
            <a:r>
              <a:rPr lang="en-GB" dirty="0"/>
              <a:t>Paper </a:t>
            </a:r>
            <a:r>
              <a:rPr lang="en-GB" dirty="0" err="1"/>
              <a:t>mario</a:t>
            </a:r>
            <a:endParaRPr lang="en-GB" dirty="0"/>
          </a:p>
          <a:p>
            <a:r>
              <a:rPr lang="en-GB" dirty="0" err="1"/>
              <a:t>Baldurs</a:t>
            </a:r>
            <a:r>
              <a:rPr lang="en-GB" dirty="0"/>
              <a:t> gate 3</a:t>
            </a:r>
          </a:p>
          <a:p>
            <a:r>
              <a:rPr lang="en-GB" dirty="0"/>
              <a:t>What research ended up happening</a:t>
            </a:r>
          </a:p>
          <a:p>
            <a:r>
              <a:rPr lang="en-GB" dirty="0"/>
              <a:t>	-Research familiar games like divinity sins ,X com, </a:t>
            </a:r>
          </a:p>
          <a:p>
            <a:r>
              <a:rPr lang="en-GB" dirty="0"/>
              <a:t>	 Baldur's gate, Final fantasy tactics</a:t>
            </a:r>
          </a:p>
          <a:p>
            <a:r>
              <a:rPr lang="en-GB" dirty="0"/>
              <a:t>	-Since there was no scholarly analysis on this</a:t>
            </a:r>
          </a:p>
          <a:p>
            <a:r>
              <a:rPr lang="en-GB" dirty="0"/>
              <a:t>	 topic, thematic analysis was done to see how </a:t>
            </a:r>
          </a:p>
          <a:p>
            <a:r>
              <a:rPr lang="en-GB" dirty="0"/>
              <a:t>	 players view turn based systems and why it would be fun</a:t>
            </a:r>
          </a:p>
          <a:p>
            <a:endParaRPr lang="en-GB" dirty="0"/>
          </a:p>
          <a:p>
            <a:r>
              <a:rPr lang="en-GB" dirty="0"/>
              <a:t>After all this, the development process began. This was split up into four months, the first month the focus was on research further( AI, Pathfinding, damage calculations) and asset design/creation. The second month was on pathfinding and movement, the third month was mechanics such as turn order system, attack mechanics and laying the foundations of both the wheel mechanic and AI. Fourth month was polishing the wheel game and AI and  finish writing the report up.</a:t>
            </a:r>
          </a:p>
          <a:p>
            <a:endParaRPr lang="en-GB" dirty="0"/>
          </a:p>
          <a:p>
            <a:endParaRPr lang="en-GB" dirty="0"/>
          </a:p>
        </p:txBody>
      </p:sp>
    </p:spTree>
    <p:extLst>
      <p:ext uri="{BB962C8B-B14F-4D97-AF65-F5344CB8AC3E}">
        <p14:creationId xmlns:p14="http://schemas.microsoft.com/office/powerpoint/2010/main" val="37156947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09D5BF-328B-81AA-5ED3-7A350707DCB0}"/>
              </a:ext>
            </a:extLst>
          </p:cNvPr>
          <p:cNvSpPr>
            <a:spLocks noGrp="1"/>
          </p:cNvSpPr>
          <p:nvPr>
            <p:ph idx="1"/>
          </p:nvPr>
        </p:nvSpPr>
        <p:spPr>
          <a:xfrm>
            <a:off x="402566" y="1207699"/>
            <a:ext cx="10621992" cy="4565651"/>
          </a:xfrm>
        </p:spPr>
        <p:txBody>
          <a:bodyPr>
            <a:normAutofit/>
          </a:bodyPr>
          <a:lstStyle/>
          <a:p>
            <a:r>
              <a:rPr lang="en-GB" sz="1800" dirty="0"/>
              <a:t>What goals did I have to consider completing this project?</a:t>
            </a:r>
          </a:p>
          <a:p>
            <a:pPr lvl="1"/>
            <a:r>
              <a:rPr lang="en-GB" sz="1400" dirty="0"/>
              <a:t>Having a functional mechanic</a:t>
            </a:r>
          </a:p>
          <a:p>
            <a:pPr lvl="1"/>
            <a:r>
              <a:rPr lang="en-GB" sz="1400" dirty="0"/>
              <a:t>Creating  a “Unique Mechanic”</a:t>
            </a:r>
          </a:p>
          <a:p>
            <a:pPr lvl="1"/>
            <a:r>
              <a:rPr lang="en-GB" sz="1400" dirty="0"/>
              <a:t>Allowing the mechanic to easily integrate with a game</a:t>
            </a:r>
          </a:p>
          <a:p>
            <a:pPr lvl="1"/>
            <a:r>
              <a:rPr lang="en-GB" sz="1400" dirty="0"/>
              <a:t>Ensuring that I have a way to present how the mechanic interacts with a game</a:t>
            </a:r>
          </a:p>
          <a:p>
            <a:pPr lvl="1"/>
            <a:r>
              <a:rPr lang="en-GB" sz="1400" dirty="0"/>
              <a:t>Creating the foundations of a turn-based game</a:t>
            </a:r>
          </a:p>
          <a:p>
            <a:pPr lvl="1"/>
            <a:r>
              <a:rPr lang="en-GB" sz="1400" dirty="0"/>
              <a:t>A functional AI</a:t>
            </a:r>
          </a:p>
          <a:p>
            <a:pPr lvl="1"/>
            <a:r>
              <a:rPr lang="en-GB" sz="1400" dirty="0"/>
              <a:t>Variety of choice for the player</a:t>
            </a:r>
          </a:p>
          <a:p>
            <a:pPr lvl="1"/>
            <a:endParaRPr lang="en-GB" sz="1400" dirty="0"/>
          </a:p>
        </p:txBody>
      </p:sp>
      <p:sp>
        <p:nvSpPr>
          <p:cNvPr id="6" name="Title 5">
            <a:extLst>
              <a:ext uri="{FF2B5EF4-FFF2-40B4-BE49-F238E27FC236}">
                <a16:creationId xmlns:a16="http://schemas.microsoft.com/office/drawing/2014/main" id="{97132EBE-12FF-43B3-D91B-75F96549BE1E}"/>
              </a:ext>
            </a:extLst>
          </p:cNvPr>
          <p:cNvSpPr>
            <a:spLocks noGrp="1"/>
          </p:cNvSpPr>
          <p:nvPr>
            <p:ph type="title"/>
          </p:nvPr>
        </p:nvSpPr>
        <p:spPr>
          <a:xfrm>
            <a:off x="1306483" y="234143"/>
            <a:ext cx="10132143" cy="973556"/>
          </a:xfrm>
        </p:spPr>
        <p:txBody>
          <a:bodyPr/>
          <a:lstStyle/>
          <a:p>
            <a:r>
              <a:rPr lang="en-GB" dirty="0"/>
              <a:t>Goals and achievements</a:t>
            </a:r>
          </a:p>
        </p:txBody>
      </p:sp>
    </p:spTree>
    <p:extLst>
      <p:ext uri="{BB962C8B-B14F-4D97-AF65-F5344CB8AC3E}">
        <p14:creationId xmlns:p14="http://schemas.microsoft.com/office/powerpoint/2010/main" val="1450504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8687F-7F3A-5ED1-83B2-794F549D2653}"/>
              </a:ext>
            </a:extLst>
          </p:cNvPr>
          <p:cNvSpPr>
            <a:spLocks noGrp="1"/>
          </p:cNvSpPr>
          <p:nvPr>
            <p:ph type="title"/>
          </p:nvPr>
        </p:nvSpPr>
        <p:spPr>
          <a:xfrm>
            <a:off x="6625120" y="1286383"/>
            <a:ext cx="4614378" cy="1607038"/>
          </a:xfrm>
        </p:spPr>
        <p:txBody>
          <a:bodyPr>
            <a:normAutofit/>
          </a:bodyPr>
          <a:lstStyle/>
          <a:p>
            <a:r>
              <a:rPr lang="en-GB" dirty="0"/>
              <a:t>Information you may need to know</a:t>
            </a:r>
          </a:p>
        </p:txBody>
      </p:sp>
      <p:pic>
        <p:nvPicPr>
          <p:cNvPr id="8" name="Picture 7">
            <a:extLst>
              <a:ext uri="{FF2B5EF4-FFF2-40B4-BE49-F238E27FC236}">
                <a16:creationId xmlns:a16="http://schemas.microsoft.com/office/drawing/2014/main" id="{62150A36-24BC-ABED-8BA5-1C346FA4EF2D}"/>
              </a:ext>
            </a:extLst>
          </p:cNvPr>
          <p:cNvPicPr>
            <a:picLocks noChangeAspect="1"/>
          </p:cNvPicPr>
          <p:nvPr/>
        </p:nvPicPr>
        <p:blipFill rotWithShape="1">
          <a:blip r:embed="rId2"/>
          <a:srcRect t="266" r="-2" b="-2"/>
          <a:stretch/>
        </p:blipFill>
        <p:spPr>
          <a:xfrm>
            <a:off x="960011" y="1700691"/>
            <a:ext cx="2406427" cy="3453272"/>
          </a:xfrm>
          <a:prstGeom prst="rect">
            <a:avLst/>
          </a:prstGeom>
          <a:noFill/>
        </p:spPr>
      </p:pic>
      <p:pic>
        <p:nvPicPr>
          <p:cNvPr id="6" name="Picture 5">
            <a:extLst>
              <a:ext uri="{FF2B5EF4-FFF2-40B4-BE49-F238E27FC236}">
                <a16:creationId xmlns:a16="http://schemas.microsoft.com/office/drawing/2014/main" id="{3B86ADAC-DB66-BE16-FCB1-4C592495A3CA}"/>
              </a:ext>
            </a:extLst>
          </p:cNvPr>
          <p:cNvPicPr>
            <a:picLocks noChangeAspect="1"/>
          </p:cNvPicPr>
          <p:nvPr/>
        </p:nvPicPr>
        <p:blipFill rotWithShape="1">
          <a:blip r:embed="rId3"/>
          <a:srcRect b="3248"/>
          <a:stretch/>
        </p:blipFill>
        <p:spPr>
          <a:xfrm>
            <a:off x="3605953" y="1700691"/>
            <a:ext cx="2462754" cy="3453271"/>
          </a:xfrm>
          <a:prstGeom prst="rect">
            <a:avLst/>
          </a:prstGeom>
          <a:noFill/>
        </p:spPr>
      </p:pic>
      <p:sp>
        <p:nvSpPr>
          <p:cNvPr id="3" name="Content Placeholder 2">
            <a:extLst>
              <a:ext uri="{FF2B5EF4-FFF2-40B4-BE49-F238E27FC236}">
                <a16:creationId xmlns:a16="http://schemas.microsoft.com/office/drawing/2014/main" id="{FBDCACEA-9EF1-5503-E706-A07C364C3858}"/>
              </a:ext>
            </a:extLst>
          </p:cNvPr>
          <p:cNvSpPr>
            <a:spLocks noGrp="1"/>
          </p:cNvSpPr>
          <p:nvPr>
            <p:ph idx="1"/>
          </p:nvPr>
        </p:nvSpPr>
        <p:spPr>
          <a:xfrm>
            <a:off x="7605172" y="3148150"/>
            <a:ext cx="3626817" cy="2757349"/>
          </a:xfrm>
        </p:spPr>
        <p:txBody>
          <a:bodyPr>
            <a:normAutofit/>
          </a:bodyPr>
          <a:lstStyle/>
          <a:p>
            <a:r>
              <a:rPr lang="en-GB" dirty="0"/>
              <a:t>What is a game object in unity?</a:t>
            </a:r>
          </a:p>
          <a:p>
            <a:pPr lvl="1"/>
            <a:r>
              <a:rPr lang="en-GB" dirty="0"/>
              <a:t>A container which can represent characters or props. It’s a container that doesn’t do anything on its own but can have components(scripts) attached to it that give it properties and behaviours</a:t>
            </a:r>
          </a:p>
        </p:txBody>
      </p:sp>
      <p:sp>
        <p:nvSpPr>
          <p:cNvPr id="9" name="TextBox 8">
            <a:extLst>
              <a:ext uri="{FF2B5EF4-FFF2-40B4-BE49-F238E27FC236}">
                <a16:creationId xmlns:a16="http://schemas.microsoft.com/office/drawing/2014/main" id="{DE1C3A9D-8468-18BE-C8B6-202901E3C167}"/>
              </a:ext>
            </a:extLst>
          </p:cNvPr>
          <p:cNvSpPr txBox="1"/>
          <p:nvPr/>
        </p:nvSpPr>
        <p:spPr>
          <a:xfrm>
            <a:off x="993922" y="5358607"/>
            <a:ext cx="4491883" cy="646331"/>
          </a:xfrm>
          <a:prstGeom prst="rect">
            <a:avLst/>
          </a:prstGeom>
          <a:noFill/>
        </p:spPr>
        <p:txBody>
          <a:bodyPr wrap="square" rtlCol="0">
            <a:spAutoFit/>
          </a:bodyPr>
          <a:lstStyle/>
          <a:p>
            <a:r>
              <a:rPr lang="en-GB" dirty="0"/>
              <a:t>Game object to the left, hierarchy to the right.</a:t>
            </a:r>
          </a:p>
        </p:txBody>
      </p:sp>
    </p:spTree>
    <p:extLst>
      <p:ext uri="{BB962C8B-B14F-4D97-AF65-F5344CB8AC3E}">
        <p14:creationId xmlns:p14="http://schemas.microsoft.com/office/powerpoint/2010/main" val="3440326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3E7B7-1F0A-4880-EF9A-2C89DEDDB376}"/>
              </a:ext>
            </a:extLst>
          </p:cNvPr>
          <p:cNvSpPr>
            <a:spLocks noGrp="1"/>
          </p:cNvSpPr>
          <p:nvPr>
            <p:ph type="title"/>
          </p:nvPr>
        </p:nvSpPr>
        <p:spPr>
          <a:xfrm>
            <a:off x="1142582" y="348952"/>
            <a:ext cx="9226369" cy="2122516"/>
          </a:xfrm>
        </p:spPr>
        <p:txBody>
          <a:bodyPr/>
          <a:lstStyle/>
          <a:p>
            <a:r>
              <a:rPr lang="en-GB" dirty="0"/>
              <a:t>The development process, What was completed:</a:t>
            </a:r>
          </a:p>
        </p:txBody>
      </p:sp>
      <p:sp>
        <p:nvSpPr>
          <p:cNvPr id="3" name="Content Placeholder 2">
            <a:extLst>
              <a:ext uri="{FF2B5EF4-FFF2-40B4-BE49-F238E27FC236}">
                <a16:creationId xmlns:a16="http://schemas.microsoft.com/office/drawing/2014/main" id="{33ECD93B-69FB-EF64-3381-C44F72B43BB2}"/>
              </a:ext>
            </a:extLst>
          </p:cNvPr>
          <p:cNvSpPr>
            <a:spLocks noGrp="1"/>
          </p:cNvSpPr>
          <p:nvPr>
            <p:ph idx="1"/>
          </p:nvPr>
        </p:nvSpPr>
        <p:spPr>
          <a:xfrm>
            <a:off x="638464" y="1590934"/>
            <a:ext cx="6048664" cy="4565651"/>
          </a:xfrm>
        </p:spPr>
        <p:txBody>
          <a:bodyPr>
            <a:normAutofit lnSpcReduction="10000"/>
          </a:bodyPr>
          <a:lstStyle/>
          <a:p>
            <a:r>
              <a:rPr lang="en-GB" sz="1800" dirty="0"/>
              <a:t>Creating a cursor</a:t>
            </a:r>
          </a:p>
          <a:p>
            <a:r>
              <a:rPr lang="en-GB" sz="1800" dirty="0"/>
              <a:t>Implementing pathfinding</a:t>
            </a:r>
          </a:p>
          <a:p>
            <a:r>
              <a:rPr lang="en-GB" sz="1800" dirty="0"/>
              <a:t>Creating the wheel mechanic</a:t>
            </a:r>
          </a:p>
          <a:p>
            <a:r>
              <a:rPr lang="en-GB" sz="1800" dirty="0"/>
              <a:t>Allowing players to move characters</a:t>
            </a:r>
          </a:p>
          <a:p>
            <a:r>
              <a:rPr lang="en-GB" sz="1800" dirty="0"/>
              <a:t>Finding a way to create and store character stats</a:t>
            </a:r>
          </a:p>
          <a:p>
            <a:r>
              <a:rPr lang="en-GB" sz="1800" dirty="0"/>
              <a:t>Visualising the character stats</a:t>
            </a:r>
          </a:p>
          <a:p>
            <a:r>
              <a:rPr lang="en-GB" sz="1800" dirty="0"/>
              <a:t>Creating an attack mechanic (how the damage calculation would work)</a:t>
            </a:r>
          </a:p>
          <a:p>
            <a:r>
              <a:rPr lang="en-GB" sz="1800" dirty="0"/>
              <a:t>Creating a turn order system</a:t>
            </a:r>
          </a:p>
          <a:p>
            <a:r>
              <a:rPr lang="en-GB" sz="1800" dirty="0"/>
              <a:t>Creating an inventory panel (UI)</a:t>
            </a:r>
          </a:p>
          <a:p>
            <a:r>
              <a:rPr lang="en-GB" sz="1800" dirty="0"/>
              <a:t>Creating items for the inventory panel</a:t>
            </a:r>
            <a:endParaRPr lang="en-GB" sz="1400" dirty="0"/>
          </a:p>
          <a:p>
            <a:endParaRPr lang="en-GB" sz="1800" dirty="0"/>
          </a:p>
        </p:txBody>
      </p:sp>
      <p:sp>
        <p:nvSpPr>
          <p:cNvPr id="6" name="Content Placeholder 2">
            <a:extLst>
              <a:ext uri="{FF2B5EF4-FFF2-40B4-BE49-F238E27FC236}">
                <a16:creationId xmlns:a16="http://schemas.microsoft.com/office/drawing/2014/main" id="{F96FF461-73BB-22D7-5F60-038AFD7B503B}"/>
              </a:ext>
            </a:extLst>
          </p:cNvPr>
          <p:cNvSpPr txBox="1">
            <a:spLocks/>
          </p:cNvSpPr>
          <p:nvPr/>
        </p:nvSpPr>
        <p:spPr>
          <a:xfrm>
            <a:off x="6561936" y="1590933"/>
            <a:ext cx="6048664" cy="4565651"/>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a:solidFill>
                  <a:schemeClr val="tx1"/>
                </a:solidFill>
                <a:latin typeface="+mn-lt"/>
                <a:ea typeface="+mn-ea"/>
                <a:cs typeface="+mn-cs"/>
              </a:defRPr>
            </a:lvl1pPr>
            <a:lvl2pPr marL="475488"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694944"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1152144"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endParaRPr lang="en-GB" sz="1800" dirty="0"/>
          </a:p>
        </p:txBody>
      </p:sp>
      <p:sp>
        <p:nvSpPr>
          <p:cNvPr id="7" name="Content Placeholder 2">
            <a:extLst>
              <a:ext uri="{FF2B5EF4-FFF2-40B4-BE49-F238E27FC236}">
                <a16:creationId xmlns:a16="http://schemas.microsoft.com/office/drawing/2014/main" id="{FB0C27F5-CCCB-8E38-A3B0-BBB29B0FEEC8}"/>
              </a:ext>
            </a:extLst>
          </p:cNvPr>
          <p:cNvSpPr txBox="1">
            <a:spLocks/>
          </p:cNvSpPr>
          <p:nvPr/>
        </p:nvSpPr>
        <p:spPr>
          <a:xfrm>
            <a:off x="5871823" y="1590932"/>
            <a:ext cx="6048664" cy="4565651"/>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a:solidFill>
                  <a:schemeClr val="tx1"/>
                </a:solidFill>
                <a:latin typeface="+mn-lt"/>
                <a:ea typeface="+mn-ea"/>
                <a:cs typeface="+mn-cs"/>
              </a:defRPr>
            </a:lvl1pPr>
            <a:lvl2pPr marL="475488"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694944"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1152144"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GB" sz="1800" dirty="0"/>
              <a:t>Integrating items with the wheel mechanic</a:t>
            </a:r>
          </a:p>
          <a:p>
            <a:r>
              <a:rPr lang="en-GB" sz="1800" dirty="0"/>
              <a:t>Implementing class specific skills</a:t>
            </a:r>
          </a:p>
          <a:p>
            <a:r>
              <a:rPr lang="en-GB" sz="1800" dirty="0"/>
              <a:t>Integrating those skills with the wheel mechanic</a:t>
            </a:r>
          </a:p>
          <a:p>
            <a:r>
              <a:rPr lang="en-GB" sz="1800" dirty="0"/>
              <a:t>Creating an AI</a:t>
            </a:r>
          </a:p>
          <a:p>
            <a:r>
              <a:rPr lang="en-GB" sz="1800" dirty="0"/>
              <a:t>How will the AI make decisions( Dual utility system)</a:t>
            </a:r>
          </a:p>
          <a:p>
            <a:r>
              <a:rPr lang="en-GB" sz="1800" dirty="0"/>
              <a:t>How will the AI know what tile to move to (AI Situation grabber)</a:t>
            </a:r>
          </a:p>
          <a:p>
            <a:r>
              <a:rPr lang="en-GB" sz="1800" dirty="0"/>
              <a:t>creating methods to allow the AI utilise skills.</a:t>
            </a:r>
          </a:p>
          <a:p>
            <a:r>
              <a:rPr lang="en-GB" sz="1800" dirty="0"/>
              <a:t>Create a way to simulate the AI playing the wheel game (roll dice)</a:t>
            </a:r>
          </a:p>
          <a:p>
            <a:endParaRPr lang="en-GB" sz="1800" dirty="0"/>
          </a:p>
          <a:p>
            <a:endParaRPr lang="en-GB" sz="1800" dirty="0"/>
          </a:p>
        </p:txBody>
      </p:sp>
    </p:spTree>
    <p:extLst>
      <p:ext uri="{BB962C8B-B14F-4D97-AF65-F5344CB8AC3E}">
        <p14:creationId xmlns:p14="http://schemas.microsoft.com/office/powerpoint/2010/main" val="3372689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1394D-5D13-3625-DCEE-C12C00277701}"/>
              </a:ext>
            </a:extLst>
          </p:cNvPr>
          <p:cNvSpPr>
            <a:spLocks noGrp="1"/>
          </p:cNvSpPr>
          <p:nvPr>
            <p:ph type="title"/>
          </p:nvPr>
        </p:nvSpPr>
        <p:spPr>
          <a:xfrm>
            <a:off x="1202967" y="374831"/>
            <a:ext cx="3932237" cy="2122516"/>
          </a:xfrm>
        </p:spPr>
        <p:txBody>
          <a:bodyPr/>
          <a:lstStyle/>
          <a:p>
            <a:r>
              <a:rPr lang="en-GB" dirty="0"/>
              <a:t>Pathfinding</a:t>
            </a:r>
          </a:p>
        </p:txBody>
      </p:sp>
      <p:sp>
        <p:nvSpPr>
          <p:cNvPr id="3" name="Content Placeholder 2">
            <a:extLst>
              <a:ext uri="{FF2B5EF4-FFF2-40B4-BE49-F238E27FC236}">
                <a16:creationId xmlns:a16="http://schemas.microsoft.com/office/drawing/2014/main" id="{50ADB65D-F14A-02FC-159D-4AA67D7B21FC}"/>
              </a:ext>
            </a:extLst>
          </p:cNvPr>
          <p:cNvSpPr>
            <a:spLocks noGrp="1"/>
          </p:cNvSpPr>
          <p:nvPr>
            <p:ph idx="1"/>
          </p:nvPr>
        </p:nvSpPr>
        <p:spPr>
          <a:xfrm>
            <a:off x="275026" y="979695"/>
            <a:ext cx="10714007" cy="6991111"/>
          </a:xfrm>
        </p:spPr>
        <p:txBody>
          <a:bodyPr>
            <a:noAutofit/>
          </a:bodyPr>
          <a:lstStyle/>
          <a:p>
            <a:r>
              <a:rPr lang="en-US" sz="1100" dirty="0"/>
              <a:t>What does </a:t>
            </a:r>
            <a:r>
              <a:rPr lang="en-US" sz="1100" dirty="0" err="1"/>
              <a:t>GetReachableTiles</a:t>
            </a:r>
            <a:r>
              <a:rPr lang="en-US" sz="1100" dirty="0"/>
              <a:t> do?</a:t>
            </a:r>
          </a:p>
          <a:p>
            <a:pPr marL="0" indent="0">
              <a:buNone/>
            </a:pPr>
            <a:r>
              <a:rPr lang="en-US" sz="1100" dirty="0"/>
              <a:t>The </a:t>
            </a:r>
            <a:r>
              <a:rPr lang="en-US" sz="1100" dirty="0" err="1"/>
              <a:t>GetReachableTiles</a:t>
            </a:r>
            <a:r>
              <a:rPr lang="en-US" sz="1100" dirty="0"/>
              <a:t> method identifies all the tiles on a game grid that a character can move to within a specified distance (or range) from a starting tile position.</a:t>
            </a:r>
          </a:p>
          <a:p>
            <a:r>
              <a:rPr lang="en-US" sz="1100" dirty="0"/>
              <a:t>How does it achieve this?</a:t>
            </a:r>
          </a:p>
          <a:p>
            <a:r>
              <a:rPr lang="en-US" sz="1100" dirty="0"/>
              <a:t>Initialization: It begins by setting up two key structures:</a:t>
            </a:r>
          </a:p>
          <a:p>
            <a:pPr marL="0" indent="0">
              <a:buNone/>
            </a:pPr>
            <a:r>
              <a:rPr lang="en-US" sz="1100" dirty="0"/>
              <a:t>	A </a:t>
            </a:r>
            <a:r>
              <a:rPr lang="en-US" sz="1100" dirty="0" err="1"/>
              <a:t>reachableTiles</a:t>
            </a:r>
            <a:r>
              <a:rPr lang="en-US" sz="1100" dirty="0"/>
              <a:t> set to keep track of all the tiles that can be reached.</a:t>
            </a:r>
          </a:p>
          <a:p>
            <a:pPr marL="0" indent="0">
              <a:buNone/>
            </a:pPr>
            <a:r>
              <a:rPr lang="en-US" sz="1100" dirty="0"/>
              <a:t>	A queue to keep track of tiles that need to be checked.</a:t>
            </a:r>
          </a:p>
          <a:p>
            <a:pPr marL="0" indent="0">
              <a:buNone/>
            </a:pPr>
            <a:r>
              <a:rPr lang="en-US" sz="1100" dirty="0"/>
              <a:t>	Starting Point: It adds the starting tile position to the queue with a distance of 0.</a:t>
            </a:r>
          </a:p>
          <a:p>
            <a:r>
              <a:rPr lang="en-US" sz="1100" dirty="0"/>
              <a:t>Tile Exploration:</a:t>
            </a:r>
          </a:p>
          <a:p>
            <a:pPr marL="0" indent="0">
              <a:buNone/>
            </a:pPr>
            <a:r>
              <a:rPr lang="en-US" sz="1100" dirty="0"/>
              <a:t>	As long as there are tiles in the queue to explore, it checks each tile.</a:t>
            </a:r>
          </a:p>
          <a:p>
            <a:pPr marL="0" indent="0">
              <a:buNone/>
            </a:pPr>
            <a:r>
              <a:rPr lang="en-US" sz="1100" dirty="0"/>
              <a:t>	For each tile, if its distance from the starting point is less than the specified range, the method will:</a:t>
            </a:r>
          </a:p>
          <a:p>
            <a:pPr marL="0" indent="0">
              <a:buNone/>
            </a:pPr>
            <a:r>
              <a:rPr lang="en-US" sz="1100" dirty="0"/>
              <a:t>	Get all neighboring tiles around it.</a:t>
            </a:r>
          </a:p>
          <a:p>
            <a:pPr marL="0" indent="0">
              <a:buNone/>
            </a:pPr>
            <a:r>
              <a:rPr lang="en-US" sz="1100" dirty="0"/>
              <a:t>	Check each neighboring tile to see if it's walkable (i.e., can the character move there?).</a:t>
            </a:r>
          </a:p>
          <a:p>
            <a:pPr marL="0" indent="0">
              <a:buNone/>
            </a:pPr>
            <a:r>
              <a:rPr lang="en-US" sz="1100" dirty="0"/>
              <a:t>	If the neighboring tile is walkable and hasn't been added to the </a:t>
            </a:r>
            <a:r>
              <a:rPr lang="en-US" sz="1100" dirty="0" err="1"/>
              <a:t>reachableTiles</a:t>
            </a:r>
            <a:r>
              <a:rPr lang="en-US" sz="1100" dirty="0"/>
              <a:t> set, it's added both to the set and to the queue to check its neighbors in 	subsequent iterations.</a:t>
            </a:r>
          </a:p>
          <a:p>
            <a:r>
              <a:rPr lang="en-US" sz="1100" dirty="0"/>
              <a:t>Result: </a:t>
            </a:r>
          </a:p>
          <a:p>
            <a:pPr marL="0" indent="0">
              <a:buNone/>
            </a:pPr>
            <a:r>
              <a:rPr lang="en-US" sz="1100" dirty="0"/>
              <a:t>	Once all possible tiles within the given range have been explored, the method returns the </a:t>
            </a:r>
            <a:r>
              <a:rPr lang="en-US" sz="1100" dirty="0" err="1"/>
              <a:t>reachableTiles</a:t>
            </a:r>
            <a:r>
              <a:rPr lang="en-US" sz="1100" dirty="0"/>
              <a:t> set, which contains all tiles the character can 	move to.</a:t>
            </a:r>
          </a:p>
          <a:p>
            <a:r>
              <a:rPr lang="en-US" sz="1100" dirty="0"/>
              <a:t>In simple terms: Imagine you're at the center of a pond and you throw a stone. The ripples it creates move outward. The </a:t>
            </a:r>
            <a:r>
              <a:rPr lang="en-US" sz="1100" dirty="0" err="1"/>
              <a:t>GetReachableTiles</a:t>
            </a:r>
            <a:r>
              <a:rPr lang="en-US" sz="1100" dirty="0"/>
              <a:t> method works similarly. It starts at a point and moves outward to all accessible neighboring tiles, marking them as reachable until the specified range is covered.</a:t>
            </a:r>
            <a:endParaRPr lang="en-GB" sz="1100" dirty="0"/>
          </a:p>
        </p:txBody>
      </p:sp>
    </p:spTree>
    <p:extLst>
      <p:ext uri="{BB962C8B-B14F-4D97-AF65-F5344CB8AC3E}">
        <p14:creationId xmlns:p14="http://schemas.microsoft.com/office/powerpoint/2010/main" val="735199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DFD72-BC85-1605-F04B-D1F5A583FC5C}"/>
              </a:ext>
            </a:extLst>
          </p:cNvPr>
          <p:cNvSpPr>
            <a:spLocks noGrp="1"/>
          </p:cNvSpPr>
          <p:nvPr>
            <p:ph type="title"/>
          </p:nvPr>
        </p:nvSpPr>
        <p:spPr>
          <a:xfrm>
            <a:off x="2764152" y="-28517"/>
            <a:ext cx="3932237" cy="2122516"/>
          </a:xfrm>
        </p:spPr>
        <p:txBody>
          <a:bodyPr/>
          <a:lstStyle/>
          <a:p>
            <a:r>
              <a:rPr lang="en-GB" dirty="0"/>
              <a:t>Warrior AI</a:t>
            </a:r>
          </a:p>
        </p:txBody>
      </p:sp>
      <p:pic>
        <p:nvPicPr>
          <p:cNvPr id="5" name="2023-08-07 04-54-46">
            <a:hlinkClick r:id="" action="ppaction://media"/>
            <a:extLst>
              <a:ext uri="{FF2B5EF4-FFF2-40B4-BE49-F238E27FC236}">
                <a16:creationId xmlns:a16="http://schemas.microsoft.com/office/drawing/2014/main" id="{16B54A3A-DC36-2224-1381-90C95BCDEFE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38909" y="1806502"/>
            <a:ext cx="9264073" cy="4018757"/>
          </a:xfrm>
        </p:spPr>
      </p:pic>
    </p:spTree>
    <p:extLst>
      <p:ext uri="{BB962C8B-B14F-4D97-AF65-F5344CB8AC3E}">
        <p14:creationId xmlns:p14="http://schemas.microsoft.com/office/powerpoint/2010/main" val="2095459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D4FFB-FCA1-A5FB-1516-7FDA9D8598C2}"/>
              </a:ext>
            </a:extLst>
          </p:cNvPr>
          <p:cNvSpPr>
            <a:spLocks noGrp="1"/>
          </p:cNvSpPr>
          <p:nvPr>
            <p:ph type="title"/>
          </p:nvPr>
        </p:nvSpPr>
        <p:spPr>
          <a:xfrm>
            <a:off x="3788134" y="96520"/>
            <a:ext cx="3932237" cy="2122516"/>
          </a:xfrm>
        </p:spPr>
        <p:txBody>
          <a:bodyPr/>
          <a:lstStyle/>
          <a:p>
            <a:r>
              <a:rPr lang="en-GB" dirty="0"/>
              <a:t>Archer AI</a:t>
            </a:r>
          </a:p>
        </p:txBody>
      </p:sp>
      <p:pic>
        <p:nvPicPr>
          <p:cNvPr id="5" name="2023-08-07 05-10-18">
            <a:hlinkClick r:id="" action="ppaction://media"/>
            <a:extLst>
              <a:ext uri="{FF2B5EF4-FFF2-40B4-BE49-F238E27FC236}">
                <a16:creationId xmlns:a16="http://schemas.microsoft.com/office/drawing/2014/main" id="{FB486770-0F69-E44F-56F5-D97138C5407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128" y="774122"/>
            <a:ext cx="9216236" cy="5309755"/>
          </a:xfrm>
          <a:prstGeom prst="rect">
            <a:avLst/>
          </a:prstGeom>
        </p:spPr>
      </p:pic>
      <p:pic>
        <p:nvPicPr>
          <p:cNvPr id="7" name="Picture 6">
            <a:extLst>
              <a:ext uri="{FF2B5EF4-FFF2-40B4-BE49-F238E27FC236}">
                <a16:creationId xmlns:a16="http://schemas.microsoft.com/office/drawing/2014/main" id="{D9A7E889-E127-77C6-1802-601F5C8EDB35}"/>
              </a:ext>
            </a:extLst>
          </p:cNvPr>
          <p:cNvPicPr>
            <a:picLocks noChangeAspect="1"/>
          </p:cNvPicPr>
          <p:nvPr/>
        </p:nvPicPr>
        <p:blipFill>
          <a:blip r:embed="rId5"/>
          <a:stretch>
            <a:fillRect/>
          </a:stretch>
        </p:blipFill>
        <p:spPr>
          <a:xfrm>
            <a:off x="9323499" y="4578717"/>
            <a:ext cx="2848373" cy="1505160"/>
          </a:xfrm>
          <a:prstGeom prst="rect">
            <a:avLst/>
          </a:prstGeom>
        </p:spPr>
      </p:pic>
    </p:spTree>
    <p:extLst>
      <p:ext uri="{BB962C8B-B14F-4D97-AF65-F5344CB8AC3E}">
        <p14:creationId xmlns:p14="http://schemas.microsoft.com/office/powerpoint/2010/main" val="3490346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8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2DB149-7290-5502-E7C3-4DABA9A32DFB}"/>
              </a:ext>
            </a:extLst>
          </p:cNvPr>
          <p:cNvSpPr>
            <a:spLocks noGrp="1"/>
          </p:cNvSpPr>
          <p:nvPr>
            <p:ph idx="1"/>
          </p:nvPr>
        </p:nvSpPr>
        <p:spPr>
          <a:xfrm>
            <a:off x="434109" y="5339887"/>
            <a:ext cx="5143500" cy="1518113"/>
          </a:xfrm>
        </p:spPr>
        <p:txBody>
          <a:bodyPr>
            <a:normAutofit/>
          </a:bodyPr>
          <a:lstStyle/>
          <a:p>
            <a:r>
              <a:rPr lang="en-GB" sz="1800" dirty="0"/>
              <a:t>How the AI class looks at runtime in the inspector</a:t>
            </a:r>
          </a:p>
        </p:txBody>
      </p:sp>
      <p:pic>
        <p:nvPicPr>
          <p:cNvPr id="7" name="Picture 6">
            <a:extLst>
              <a:ext uri="{FF2B5EF4-FFF2-40B4-BE49-F238E27FC236}">
                <a16:creationId xmlns:a16="http://schemas.microsoft.com/office/drawing/2014/main" id="{9D19FB89-05DE-706F-D4EA-786F2D16DDD3}"/>
              </a:ext>
            </a:extLst>
          </p:cNvPr>
          <p:cNvPicPr>
            <a:picLocks noChangeAspect="1"/>
          </p:cNvPicPr>
          <p:nvPr/>
        </p:nvPicPr>
        <p:blipFill>
          <a:blip r:embed="rId2"/>
          <a:stretch>
            <a:fillRect/>
          </a:stretch>
        </p:blipFill>
        <p:spPr>
          <a:xfrm>
            <a:off x="504932" y="206987"/>
            <a:ext cx="4258269" cy="5144218"/>
          </a:xfrm>
          <a:prstGeom prst="rect">
            <a:avLst/>
          </a:prstGeom>
        </p:spPr>
      </p:pic>
      <p:pic>
        <p:nvPicPr>
          <p:cNvPr id="11" name="Picture 10">
            <a:extLst>
              <a:ext uri="{FF2B5EF4-FFF2-40B4-BE49-F238E27FC236}">
                <a16:creationId xmlns:a16="http://schemas.microsoft.com/office/drawing/2014/main" id="{E3727340-0CAA-8C1C-6D1C-FF84D9FE9C30}"/>
              </a:ext>
            </a:extLst>
          </p:cNvPr>
          <p:cNvPicPr>
            <a:picLocks noChangeAspect="1"/>
          </p:cNvPicPr>
          <p:nvPr/>
        </p:nvPicPr>
        <p:blipFill>
          <a:blip r:embed="rId3"/>
          <a:stretch>
            <a:fillRect/>
          </a:stretch>
        </p:blipFill>
        <p:spPr>
          <a:xfrm>
            <a:off x="6647854" y="365253"/>
            <a:ext cx="4401164" cy="4751692"/>
          </a:xfrm>
          <a:prstGeom prst="rect">
            <a:avLst/>
          </a:prstGeom>
        </p:spPr>
      </p:pic>
      <p:sp>
        <p:nvSpPr>
          <p:cNvPr id="12" name="Content Placeholder 2">
            <a:extLst>
              <a:ext uri="{FF2B5EF4-FFF2-40B4-BE49-F238E27FC236}">
                <a16:creationId xmlns:a16="http://schemas.microsoft.com/office/drawing/2014/main" id="{402FB5EA-BEDC-8E60-DA1D-E725B1A082AD}"/>
              </a:ext>
            </a:extLst>
          </p:cNvPr>
          <p:cNvSpPr txBox="1">
            <a:spLocks/>
          </p:cNvSpPr>
          <p:nvPr/>
        </p:nvSpPr>
        <p:spPr>
          <a:xfrm>
            <a:off x="6414655" y="5339886"/>
            <a:ext cx="5143500" cy="1518113"/>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a:solidFill>
                  <a:schemeClr val="tx1"/>
                </a:solidFill>
                <a:latin typeface="+mn-lt"/>
                <a:ea typeface="+mn-ea"/>
                <a:cs typeface="+mn-cs"/>
              </a:defRPr>
            </a:lvl1pPr>
            <a:lvl2pPr marL="475488"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694944"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1152144"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GB" sz="1800" dirty="0"/>
              <a:t>How the </a:t>
            </a:r>
            <a:r>
              <a:rPr lang="en-GB" sz="1800" dirty="0" err="1"/>
              <a:t>AISituationGrabber</a:t>
            </a:r>
            <a:r>
              <a:rPr lang="en-GB" sz="1800" dirty="0"/>
              <a:t> class looks at runtime in the inspector</a:t>
            </a:r>
          </a:p>
        </p:txBody>
      </p:sp>
    </p:spTree>
    <p:extLst>
      <p:ext uri="{BB962C8B-B14F-4D97-AF65-F5344CB8AC3E}">
        <p14:creationId xmlns:p14="http://schemas.microsoft.com/office/powerpoint/2010/main" val="1941309268"/>
      </p:ext>
    </p:extLst>
  </p:cSld>
  <p:clrMapOvr>
    <a:masterClrMapping/>
  </p:clrMapOvr>
</p:sld>
</file>

<file path=ppt/theme/theme1.xml><?xml version="1.0" encoding="utf-8"?>
<a:theme xmlns:a="http://schemas.openxmlformats.org/drawingml/2006/main" name="PoiseVTI">
  <a:themeElements>
    <a:clrScheme name="AnalogousFromLightSeedLeftStep">
      <a:dk1>
        <a:srgbClr val="000000"/>
      </a:dk1>
      <a:lt1>
        <a:srgbClr val="FFFFFF"/>
      </a:lt1>
      <a:dk2>
        <a:srgbClr val="242B41"/>
      </a:dk2>
      <a:lt2>
        <a:srgbClr val="E2E8E2"/>
      </a:lt2>
      <a:accent1>
        <a:srgbClr val="D18BD1"/>
      </a:accent1>
      <a:accent2>
        <a:srgbClr val="A471C7"/>
      </a:accent2>
      <a:accent3>
        <a:srgbClr val="978BD1"/>
      </a:accent3>
      <a:accent4>
        <a:srgbClr val="7186C7"/>
      </a:accent4>
      <a:accent5>
        <a:srgbClr val="71AAC7"/>
      </a:accent5>
      <a:accent6>
        <a:srgbClr val="65B1AB"/>
      </a:accent6>
      <a:hlink>
        <a:srgbClr val="568F57"/>
      </a:hlink>
      <a:folHlink>
        <a:srgbClr val="7F7F7F"/>
      </a:folHlink>
    </a:clrScheme>
    <a:fontScheme name="Goudy Univers">
      <a:majorFont>
        <a:latin typeface="Goudy Old Style"/>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iseVTI" id="{9843863B-6720-4231-BFE7-E604B355382A}" vid="{6C5B2780-C73E-445D-98DA-9D2BCD78971D}"/>
    </a:ext>
  </a:extLst>
</a:theme>
</file>

<file path=docProps/app.xml><?xml version="1.0" encoding="utf-8"?>
<Properties xmlns="http://schemas.openxmlformats.org/officeDocument/2006/extended-properties" xmlns:vt="http://schemas.openxmlformats.org/officeDocument/2006/docPropsVTypes">
  <TotalTime>799</TotalTime>
  <Words>802</Words>
  <Application>Microsoft Office PowerPoint</Application>
  <PresentationFormat>Widescreen</PresentationFormat>
  <Paragraphs>71</Paragraphs>
  <Slides>11</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Goudy Old Style</vt:lpstr>
      <vt:lpstr>Times New Roman</vt:lpstr>
      <vt:lpstr>Univers Light</vt:lpstr>
      <vt:lpstr>PoiseVTI</vt:lpstr>
      <vt:lpstr>Creating a Unique Combat System</vt:lpstr>
      <vt:lpstr>PowerPoint Presentation</vt:lpstr>
      <vt:lpstr>Goals and achievements</vt:lpstr>
      <vt:lpstr>Information you may need to know</vt:lpstr>
      <vt:lpstr>The development process, What was completed:</vt:lpstr>
      <vt:lpstr>Pathfinding</vt:lpstr>
      <vt:lpstr>Warrior AI</vt:lpstr>
      <vt:lpstr>Archer AI</vt:lpstr>
      <vt:lpstr>PowerPoint Presentation</vt:lpstr>
      <vt:lpstr>Additional feature:Armour system </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Creating a Unique Combat System</dc:title>
  <dc:creator>fahad hussain</dc:creator>
  <cp:lastModifiedBy>fahad hussain</cp:lastModifiedBy>
  <cp:revision>4</cp:revision>
  <dcterms:created xsi:type="dcterms:W3CDTF">2023-09-12T15:06:26Z</dcterms:created>
  <dcterms:modified xsi:type="dcterms:W3CDTF">2023-09-14T23:52:52Z</dcterms:modified>
</cp:coreProperties>
</file>

<file path=docProps/thumbnail.jpeg>
</file>